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029" r:id="rId2"/>
    <p:sldId id="2017" r:id="rId3"/>
    <p:sldId id="2022" r:id="rId4"/>
    <p:sldId id="2023" r:id="rId5"/>
    <p:sldId id="1880" r:id="rId6"/>
    <p:sldId id="2030" r:id="rId7"/>
    <p:sldId id="2019" r:id="rId8"/>
    <p:sldId id="2026" r:id="rId9"/>
    <p:sldId id="2027" r:id="rId10"/>
    <p:sldId id="2028" r:id="rId11"/>
    <p:sldId id="169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 autoAdjust="0"/>
    <p:restoredTop sz="95067" autoAdjust="0"/>
  </p:normalViewPr>
  <p:slideViewPr>
    <p:cSldViewPr>
      <p:cViewPr varScale="1">
        <p:scale>
          <a:sx n="90" d="100"/>
          <a:sy n="90" d="100"/>
        </p:scale>
        <p:origin x="3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10Getting_Started/050Alma_User_Interface_%E2%80%93_General_Information/Searching_in_Alma#Peer_Reviewed_Advanced_Search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10Getting_Started/050Alma_User_Interface_%E2%80%93_General_Information/Searching_in_Alma#Open_Access_Advanced_Search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oc.gov/marc/bibliographic/bd506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Peer Reviewed and Open Access in Alma and Alma Analytics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507854"/>
            <a:ext cx="6326909" cy="115212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4590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75470-BBC9-43F0-BB53-208593DB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707"/>
            <a:ext cx="9144000" cy="3027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Peer Reviewed and Open Access in Alma Analytics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BC7CE-5A62-43DE-9DE9-99A36D8F90C4}"/>
              </a:ext>
            </a:extLst>
          </p:cNvPr>
          <p:cNvSpPr/>
          <p:nvPr/>
        </p:nvSpPr>
        <p:spPr>
          <a:xfrm>
            <a:off x="7596336" y="2028362"/>
            <a:ext cx="720080" cy="399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842C2-AF6A-4CAF-8DC7-24492F6CB1F3}"/>
              </a:ext>
            </a:extLst>
          </p:cNvPr>
          <p:cNvSpPr/>
          <p:nvPr/>
        </p:nvSpPr>
        <p:spPr>
          <a:xfrm>
            <a:off x="8316416" y="2018936"/>
            <a:ext cx="700824" cy="399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9248B-E510-4540-BF02-09B2B4642E54}"/>
              </a:ext>
            </a:extLst>
          </p:cNvPr>
          <p:cNvSpPr txBox="1"/>
          <p:nvPr/>
        </p:nvSpPr>
        <p:spPr>
          <a:xfrm>
            <a:off x="1115616" y="1635646"/>
            <a:ext cx="1080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5881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sz="2200" dirty="0"/>
              <a:t>As referenced in </a:t>
            </a:r>
            <a:r>
              <a:rPr lang="en-US" sz="2200" u="sng" dirty="0">
                <a:hlinkClick r:id="rId2"/>
              </a:rPr>
              <a:t>Peer Reviewed - Search Field Descriptions - Additional Information for Advanced Search</a:t>
            </a:r>
            <a:r>
              <a:rPr lang="en-US" sz="2200" dirty="0"/>
              <a:t> records with the text </a:t>
            </a:r>
            <a:r>
              <a:rPr lang="en-US" sz="2200" b="1" dirty="0"/>
              <a:t>Refereed/Peer-reviewed</a:t>
            </a:r>
            <a:r>
              <a:rPr lang="en-US" sz="2200" dirty="0"/>
              <a:t> in the 500 field subfield a will</a:t>
            </a:r>
            <a:br>
              <a:rPr lang="en-US" sz="2200" dirty="0"/>
            </a:br>
            <a:endParaRPr lang="en-US" sz="22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Have an indication in the repository search results that they are “Peer Reviewed”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200" dirty="0"/>
              <a:t>Be retrievable via advanced search “Peer Reviewed = Yes”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2060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3600400"/>
          </a:xfrm>
        </p:spPr>
        <p:txBody>
          <a:bodyPr>
            <a:noAutofit/>
          </a:bodyPr>
          <a:lstStyle/>
          <a:p>
            <a:r>
              <a:rPr lang="en-US" sz="2200" dirty="0"/>
              <a:t>As referenced in </a:t>
            </a:r>
            <a:r>
              <a:rPr lang="en-US" sz="2200" u="sng" dirty="0">
                <a:hlinkClick r:id="rId2"/>
              </a:rPr>
              <a:t>Open Access - Search Field Descriptions - Additional Information for Advanced Search</a:t>
            </a:r>
            <a:r>
              <a:rPr lang="en-US" sz="2200" dirty="0"/>
              <a:t> records with the text </a:t>
            </a:r>
            <a:r>
              <a:rPr lang="en-US" sz="2200" b="1" dirty="0"/>
              <a:t>Unrestricted online access </a:t>
            </a:r>
            <a:r>
              <a:rPr lang="en-US" sz="2200" dirty="0"/>
              <a:t>in the 506 field with first indicator 0 subfield f and text </a:t>
            </a:r>
            <a:r>
              <a:rPr lang="en-US" sz="2200" b="1" dirty="0"/>
              <a:t>star </a:t>
            </a:r>
            <a:r>
              <a:rPr lang="en-US" sz="2200" dirty="0"/>
              <a:t>(star is </a:t>
            </a:r>
            <a:r>
              <a:rPr lang="en-US" sz="2200" b="1" u="sng" dirty="0"/>
              <a:t>S</a:t>
            </a:r>
            <a:r>
              <a:rPr lang="en-US" sz="2200" dirty="0"/>
              <a:t>tandardized </a:t>
            </a:r>
            <a:r>
              <a:rPr lang="en-US" sz="2200" b="1" u="sng" dirty="0"/>
              <a:t>t</a:t>
            </a:r>
            <a:r>
              <a:rPr lang="en-US" sz="2200" dirty="0"/>
              <a:t>erminology for </a:t>
            </a:r>
            <a:r>
              <a:rPr lang="en-US" sz="2200" b="1" u="sng" dirty="0"/>
              <a:t>a</a:t>
            </a:r>
            <a:r>
              <a:rPr lang="en-US" sz="2200" dirty="0"/>
              <a:t>ccess </a:t>
            </a:r>
            <a:r>
              <a:rPr lang="en-US" sz="2200" b="1" u="sng" dirty="0"/>
              <a:t>r</a:t>
            </a:r>
            <a:r>
              <a:rPr lang="en-US" sz="2200" dirty="0"/>
              <a:t>estriction) in 506 field with first indicator 0 subfield 2 will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200" dirty="0"/>
              <a:t>Have an indication in the repository search results that they are “Open Access”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200" dirty="0"/>
              <a:t>Be retrievable via advanced search “Open Access = Yes”</a:t>
            </a:r>
          </a:p>
        </p:txBody>
      </p:sp>
    </p:spTree>
    <p:extLst>
      <p:ext uri="{BB962C8B-B14F-4D97-AF65-F5344CB8AC3E}">
        <p14:creationId xmlns:p14="http://schemas.microsoft.com/office/powerpoint/2010/main" val="40582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008112"/>
          </a:xfrm>
        </p:spPr>
        <p:txBody>
          <a:bodyPr>
            <a:noAutofit/>
          </a:bodyPr>
          <a:lstStyle/>
          <a:p>
            <a:r>
              <a:rPr lang="en-US" sz="2200" dirty="0"/>
              <a:t>The standard 506 field is being used, as defined here: </a:t>
            </a:r>
            <a:r>
              <a:rPr lang="en-US" u="sng" dirty="0">
                <a:hlinkClick r:id="rId2"/>
              </a:rPr>
              <a:t>http://www.loc.gov/marc/bibliographic/bd506.html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AE66E-29BA-4AB0-AABC-70CD105F5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47825"/>
            <a:ext cx="7391400" cy="1847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B8DBF0-DEA0-47AA-9E2D-981123C25FF4}"/>
              </a:ext>
            </a:extLst>
          </p:cNvPr>
          <p:cNvSpPr/>
          <p:nvPr/>
        </p:nvSpPr>
        <p:spPr>
          <a:xfrm>
            <a:off x="1547664" y="2304413"/>
            <a:ext cx="2808312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4D8E8-E508-455B-9CA7-0671B980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276371"/>
            <a:ext cx="9144000" cy="3167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AD5D2-A8D5-4267-B01D-347303C53570}"/>
              </a:ext>
            </a:extLst>
          </p:cNvPr>
          <p:cNvSpPr/>
          <p:nvPr/>
        </p:nvSpPr>
        <p:spPr>
          <a:xfrm>
            <a:off x="6876256" y="3003798"/>
            <a:ext cx="936104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7B01B-AF86-46E4-8137-67B8EEE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39" y="587100"/>
            <a:ext cx="8262407" cy="819436"/>
          </a:xfrm>
        </p:spPr>
        <p:txBody>
          <a:bodyPr>
            <a:normAutofit/>
          </a:bodyPr>
          <a:lstStyle/>
          <a:p>
            <a:r>
              <a:rPr lang="en-US" dirty="0"/>
              <a:t>For example, see this search and the repository search results: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303A3A-71FF-41BB-83DD-B77782CC5297}"/>
              </a:ext>
            </a:extLst>
          </p:cNvPr>
          <p:cNvSpPr/>
          <p:nvPr/>
        </p:nvSpPr>
        <p:spPr>
          <a:xfrm>
            <a:off x="863588" y="1275437"/>
            <a:ext cx="3744416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8A96F-2FC5-4591-BAA9-C156554402D3}"/>
              </a:ext>
            </a:extLst>
          </p:cNvPr>
          <p:cNvSpPr/>
          <p:nvPr/>
        </p:nvSpPr>
        <p:spPr>
          <a:xfrm>
            <a:off x="5184068" y="3107419"/>
            <a:ext cx="936104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D1AEDB-7AFA-4545-923C-0E4AAF79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78" y="1662175"/>
            <a:ext cx="5860332" cy="2917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7B01B-AF86-46E4-8137-67B8EEE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39" y="587100"/>
            <a:ext cx="8262407" cy="8194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is why this record showed both “Peer Reviewed” and “Open Access”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303A3A-71FF-41BB-83DD-B77782CC5297}"/>
              </a:ext>
            </a:extLst>
          </p:cNvPr>
          <p:cNvSpPr/>
          <p:nvPr/>
        </p:nvSpPr>
        <p:spPr>
          <a:xfrm>
            <a:off x="1641834" y="3855606"/>
            <a:ext cx="3744416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CE968F-DB02-4B7E-8593-30AF73D795B9}"/>
              </a:ext>
            </a:extLst>
          </p:cNvPr>
          <p:cNvSpPr/>
          <p:nvPr/>
        </p:nvSpPr>
        <p:spPr>
          <a:xfrm>
            <a:off x="1613906" y="4217055"/>
            <a:ext cx="3744416" cy="339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E71DC6-C0D9-4696-A015-8657A3E3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546655"/>
            <a:ext cx="2952631" cy="3233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 and Open Access in Alma Analytics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361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Both the Peer Reviewed and Open Access appear in the shared folder “Bibliographic Details” in Alma Analytics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C91FE-6AB2-42F6-B7F3-CEE5A79252B9}"/>
              </a:ext>
            </a:extLst>
          </p:cNvPr>
          <p:cNvSpPr txBox="1"/>
          <p:nvPr/>
        </p:nvSpPr>
        <p:spPr>
          <a:xfrm>
            <a:off x="1349889" y="2488469"/>
            <a:ext cx="295232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bibliographic details folder appears in all subject areas thus these fields can be used as a filter or for display in all subject areas.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DE855-5A3D-4BBB-963C-577A9294C576}"/>
              </a:ext>
            </a:extLst>
          </p:cNvPr>
          <p:cNvSpPr/>
          <p:nvPr/>
        </p:nvSpPr>
        <p:spPr>
          <a:xfrm>
            <a:off x="5508104" y="2662601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AD430-80CD-40ED-BAC9-3CD59A75A36E}"/>
              </a:ext>
            </a:extLst>
          </p:cNvPr>
          <p:cNvSpPr/>
          <p:nvPr/>
        </p:nvSpPr>
        <p:spPr>
          <a:xfrm>
            <a:off x="5508104" y="3723878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8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 and Open Access in Alma Analytics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38164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For the example on the next slide we have an Alma Analytics report from the E-Inventory subject area.</a:t>
            </a:r>
          </a:p>
          <a:p>
            <a:pPr lvl="0"/>
            <a:r>
              <a:rPr lang="en-US" dirty="0"/>
              <a:t>We are displaying both the “Peer Reviewed” and “Open Access” fields for resources, as well as platforms from the COUNTER usage reports and the total usage.</a:t>
            </a:r>
          </a:p>
          <a:p>
            <a:pPr lvl="0"/>
            <a:r>
              <a:rPr lang="en-US" dirty="0"/>
              <a:t>We have filtered by fiscal period 2020.</a:t>
            </a:r>
          </a:p>
          <a:p>
            <a:pPr lvl="0"/>
            <a:r>
              <a:rPr lang="en-US" dirty="0"/>
              <a:t>In some case the platform has usage for “Open Access” resources, and sometimes for “Peer Reviewed” resources, and sometimes for resources which are both “Open Access” and “Peer Reviewed”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3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15FE8-7702-4E62-8CBB-FD7DB817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190625"/>
            <a:ext cx="7658100" cy="2762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Reviewed and Open Access in Alma Analytics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A67DA-3E02-4B9B-A848-E5EEDE2C8B76}"/>
              </a:ext>
            </a:extLst>
          </p:cNvPr>
          <p:cNvSpPr/>
          <p:nvPr/>
        </p:nvSpPr>
        <p:spPr>
          <a:xfrm>
            <a:off x="827584" y="1923677"/>
            <a:ext cx="1224136" cy="419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8A28CB-0B24-4A44-B158-007FFDA2B596}"/>
              </a:ext>
            </a:extLst>
          </p:cNvPr>
          <p:cNvSpPr/>
          <p:nvPr/>
        </p:nvSpPr>
        <p:spPr>
          <a:xfrm>
            <a:off x="2051720" y="1923676"/>
            <a:ext cx="1224136" cy="419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63676-0A8F-4283-A17B-FAB0E1C0CB92}"/>
              </a:ext>
            </a:extLst>
          </p:cNvPr>
          <p:cNvSpPr txBox="1"/>
          <p:nvPr/>
        </p:nvSpPr>
        <p:spPr>
          <a:xfrm>
            <a:off x="827584" y="805224"/>
            <a:ext cx="26642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Criteria tab of the report</a:t>
            </a:r>
          </a:p>
        </p:txBody>
      </p:sp>
    </p:spTree>
    <p:extLst>
      <p:ext uri="{BB962C8B-B14F-4D97-AF65-F5344CB8AC3E}">
        <p14:creationId xmlns:p14="http://schemas.microsoft.com/office/powerpoint/2010/main" val="45432718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7150</TotalTime>
  <Words>413</Words>
  <Application>Microsoft Office PowerPoint</Application>
  <PresentationFormat>On-screen Show (16:9)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IGeLU_2016_16X9 (1)</vt:lpstr>
      <vt:lpstr>Peer Reviewed and Open Access in Alma and Alma Analytics</vt:lpstr>
      <vt:lpstr>Peer Reviewed</vt:lpstr>
      <vt:lpstr>Open Access</vt:lpstr>
      <vt:lpstr>Open Access</vt:lpstr>
      <vt:lpstr>Peer Reviewed</vt:lpstr>
      <vt:lpstr>Peer Reviewed</vt:lpstr>
      <vt:lpstr>Peer Reviewed and Open Access in Alma Analytics </vt:lpstr>
      <vt:lpstr>Peer Reviewed and Open Access in Alma Analytics </vt:lpstr>
      <vt:lpstr>Peer Reviewed and Open Access in Alma Analytics </vt:lpstr>
      <vt:lpstr>Peer Reviewed and Open Access in Alma Analytics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537</cp:revision>
  <dcterms:created xsi:type="dcterms:W3CDTF">2017-01-02T15:10:30Z</dcterms:created>
  <dcterms:modified xsi:type="dcterms:W3CDTF">2021-04-29T10:53:32Z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